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i Holmes" userId="89d020915a945530" providerId="LiveId" clId="{6602BB06-9A66-478F-BD31-356A63C5CA2F}"/>
    <pc:docChg chg="modSld">
      <pc:chgData name="Terri Holmes" userId="89d020915a945530" providerId="LiveId" clId="{6602BB06-9A66-478F-BD31-356A63C5CA2F}" dt="2024-06-09T00:57:08.043" v="13" actId="20577"/>
      <pc:docMkLst>
        <pc:docMk/>
      </pc:docMkLst>
      <pc:sldChg chg="modSp mod">
        <pc:chgData name="Terri Holmes" userId="89d020915a945530" providerId="LiveId" clId="{6602BB06-9A66-478F-BD31-356A63C5CA2F}" dt="2024-06-09T00:57:08.043" v="13" actId="20577"/>
        <pc:sldMkLst>
          <pc:docMk/>
          <pc:sldMk cId="2790405013" sldId="259"/>
        </pc:sldMkLst>
        <pc:spChg chg="mod">
          <ac:chgData name="Terri Holmes" userId="89d020915a945530" providerId="LiveId" clId="{6602BB06-9A66-478F-BD31-356A63C5CA2F}" dt="2024-06-09T00:57:08.043" v="13" actId="20577"/>
          <ac:spMkLst>
            <pc:docMk/>
            <pc:sldMk cId="2790405013" sldId="259"/>
            <ac:spMk id="2" creationId="{1EA716B8-115B-AAE4-C17D-A2F7A8742F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6BA6-904A-F3DA-58C6-16E5B498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41D08-9808-00BD-E544-16A3034A8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E7D08-4813-8506-5DCC-A1F15786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A697E-8CC3-61AF-0D8B-1E64CFE3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ECDD8-E36D-507B-90C8-91B15FA1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8987-9340-3F98-C51B-D43F37B7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38B12-1115-DE95-95A6-CF7B4888C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CE05-49AB-2133-8478-EA77A66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1B4A-6B00-7194-004A-727DB0CF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D5AA5-FBB0-8AB9-4A97-9D9D0FE7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5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F7B8F-9EB9-FE5B-29F3-0A0DD4FBF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DE614-3877-DEAF-5A1C-91B6DDED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DC95C-69AB-A3F2-6688-A9B9C9C4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2C897-84B5-C730-9732-B28662C6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9D14-7D67-8FC6-40B6-166D9E07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CD62-3EF5-1B3D-93A7-68F3698E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5E219-C4DF-7695-8BF9-16317115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9FA1-9F91-A56E-B508-D78E9486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DD367-1924-D075-3A36-09C0C4D3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9805-E1EB-1262-6611-3220D808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9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FF1E-834D-EF7D-C932-F69AC162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20DD6-3B79-3241-5F33-0BA8E195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1CDEF-E21E-9B9E-035B-50D2166D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7161-7352-20B9-3838-3DAE4060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7544E-DA19-63CD-D2A2-85DB5206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4CA6-443C-93DD-6243-7B13568E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B1602-3674-24AB-EFBB-2D70E87A5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4D889-CCE4-D91A-20E9-56B0F2026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8E9ED-CB40-2DB9-39B0-F56EB6DE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7E4A9-0B0A-C774-BF38-458DA4A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7C94A-2D98-7C82-173E-9074783F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EA4-7E2E-EA55-AF91-9418A5E4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D02CC-AFE1-7C8B-769F-C8393067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4765-F019-F0A6-8832-0B5C524A2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A0CC7-3525-2D28-BF04-024F62D3F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55512-9DAE-F797-D493-A0A74E1EC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D180-79B6-6D94-12AF-4165FEA2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CA302-0FC9-E1FB-7AA6-5B366165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2425C-BDFE-7392-9CCA-68CC1E24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F70C-1FF9-3E2C-19CE-33A8920A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00A10-4DAC-0E43-96D2-D18D390B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50060-E075-56E4-B771-96975B7A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90C2E-667A-7AEF-6E0D-5CB7C4BA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8EF52-9C29-8787-BF6A-46EFE211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FCA19-673A-6969-E56D-32254ABF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47B8F-1AE4-9C36-A804-C2595820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C01B-8152-7170-F34D-3265E015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E572-4B5F-2CF0-B5B1-5CCB5CEB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AD17B-7DA7-4A57-7D0A-8E45C770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8B743-F5E0-63F2-2F80-AB489499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860A7-4616-7F3B-30A0-2B2407A0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6AB72-A8B5-01F0-25C5-1FC7EB24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2AC0-09AB-8FB3-6B04-57A759E0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D17E4-B889-320E-C530-1D294DD2A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9C20C-F689-7024-4568-3B2B278E4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5473-2395-3C72-2CF5-03BE2272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D2BB4-DCA3-09F7-EAE6-DD664BAA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F0CA9-C82F-C3A4-1C5E-E168910F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4B1F4-5E62-079B-DCA1-1ADFA35C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5C53E-4B54-4FDC-7C72-DA71E3698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098E5-CFE4-544D-604E-3B97CA0DD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FD6B2-D8C6-4302-9FD6-0B3E6DCE7CF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68DD1-907C-90EB-DC64-5D651BE8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69D7C-06B1-FE77-D761-A25CF9905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52337-57CF-464B-A3C4-56A96817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7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ife-at-work/why-do-employees-quit-235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898A-1DCA-FA14-1280-B8052443D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3205163"/>
          </a:xfrm>
        </p:spPr>
        <p:txBody>
          <a:bodyPr>
            <a:normAutofit fontScale="90000"/>
          </a:bodyPr>
          <a:lstStyle/>
          <a:p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r>
              <a:rPr lang="en-US" sz="5300" b="1" i="1" dirty="0"/>
              <a:t>Addressing </a:t>
            </a:r>
            <a:r>
              <a:rPr lang="en-US" sz="4900" b="1" i="1" dirty="0"/>
              <a:t>Staff Turnover</a:t>
            </a:r>
            <a:br>
              <a:rPr lang="en-US" sz="4900" b="1" i="1" dirty="0"/>
            </a:br>
            <a:r>
              <a:rPr lang="en-US" sz="4900" b="1" i="1" dirty="0"/>
              <a:t>&amp;</a:t>
            </a:r>
            <a:br>
              <a:rPr lang="en-US" sz="4900" b="1" i="1" dirty="0"/>
            </a:br>
            <a:r>
              <a:rPr lang="en-US" sz="4900" b="1" i="1" dirty="0"/>
              <a:t>Hiring and Retaining Good Employees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C0C12-CCE6-F65F-A27E-46A2B662F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Terri Porter Holmes</a:t>
            </a:r>
          </a:p>
          <a:p>
            <a:r>
              <a:rPr lang="en-US" b="1" dirty="0"/>
              <a:t>Assistant Community Development Director</a:t>
            </a:r>
          </a:p>
          <a:p>
            <a:r>
              <a:rPr lang="en-US" b="1" dirty="0"/>
              <a:t>City of Durham</a:t>
            </a:r>
          </a:p>
          <a:p>
            <a:r>
              <a:rPr lang="en-US" b="1" dirty="0"/>
              <a:t>Durham, NC</a:t>
            </a:r>
          </a:p>
        </p:txBody>
      </p:sp>
    </p:spTree>
    <p:extLst>
      <p:ext uri="{BB962C8B-B14F-4D97-AF65-F5344CB8AC3E}">
        <p14:creationId xmlns:p14="http://schemas.microsoft.com/office/powerpoint/2010/main" val="6904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D07B-B974-2E2D-CF49-09ED9910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9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Staff Turnover</a:t>
            </a:r>
            <a:br>
              <a:rPr lang="en-US" dirty="0"/>
            </a:br>
            <a:r>
              <a:rPr lang="en-US" sz="3100" b="1" i="1" dirty="0">
                <a:solidFill>
                  <a:srgbClr val="C00000"/>
                </a:solidFill>
              </a:rPr>
              <a:t>“Staff turnover is inevitable in today’s current work environment.”</a:t>
            </a:r>
            <a:br>
              <a:rPr lang="en-US" sz="3100" dirty="0">
                <a:solidFill>
                  <a:srgbClr val="C00000"/>
                </a:solidFill>
              </a:rPr>
            </a:b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6E07-CFBC-7F5A-DF72-3A2A65079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Retirements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Seasoned Employees Retiring.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New Generation of Employees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3 to 5 years tenure on the job.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Benefits of on-the-job training to move 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Work Overload and Burnout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Too few employees against increasing priorities.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Lack of training from seasoned employees.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chalkboard&#10;&#10;Description automatically generated">
            <a:extLst>
              <a:ext uri="{FF2B5EF4-FFF2-40B4-BE49-F238E27FC236}">
                <a16:creationId xmlns:a16="http://schemas.microsoft.com/office/drawing/2014/main" id="{C355F51F-680D-271A-C5F9-7A4BC6C2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8100" y="1710266"/>
            <a:ext cx="4043100" cy="22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8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16B8-115B-AAE4-C17D-A2F7A874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Hiring Good Employees</a:t>
            </a:r>
            <a:br>
              <a:rPr lang="en-US" b="1" dirty="0"/>
            </a:br>
            <a:r>
              <a:rPr lang="en-US" sz="2800" b="1" i="1" dirty="0">
                <a:solidFill>
                  <a:srgbClr val="C00000"/>
                </a:solidFill>
              </a:rPr>
              <a:t>“Is there a skillset to hiring </a:t>
            </a:r>
            <a:r>
              <a:rPr lang="en-US" sz="2800" b="1" i="1">
                <a:solidFill>
                  <a:srgbClr val="C00000"/>
                </a:solidFill>
              </a:rPr>
              <a:t>good employees?”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BF742-1F92-6C87-F086-67BF3AABA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Focus on Qualified Candidates with Transferrable Skills.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Treating Candidates as Customers.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Create Detailed Job Descriptions.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Prepare Well Structured Interviews.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Prioritize Diversity, Equity, and Inclusion Practices.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Choose the Best Social Media Platforms to attract Candidates.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Understanding Your Organization’s Culture to Determine the Best Fit. </a:t>
            </a:r>
          </a:p>
        </p:txBody>
      </p:sp>
      <p:pic>
        <p:nvPicPr>
          <p:cNvPr id="7" name="Picture 6" descr="Pregnant woman at work">
            <a:extLst>
              <a:ext uri="{FF2B5EF4-FFF2-40B4-BE49-F238E27FC236}">
                <a16:creationId xmlns:a16="http://schemas.microsoft.com/office/drawing/2014/main" id="{342A0AFC-B547-6529-8DC7-5D5D29E18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2269067"/>
            <a:ext cx="243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0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16B8-115B-AAE4-C17D-A2F7A874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Retaining Good Employees</a:t>
            </a:r>
            <a:br>
              <a:rPr lang="en-US" b="1" dirty="0"/>
            </a:br>
            <a:r>
              <a:rPr lang="en-US" sz="2800" b="1" i="1" dirty="0">
                <a:solidFill>
                  <a:srgbClr val="C00000"/>
                </a:solidFill>
              </a:rPr>
              <a:t>“Employees don’t leave organizations; They leave Managers.”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BF742-1F92-6C87-F086-67BF3AABA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Create a Positive and Supporting Culture.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Keep staff in Informed, Engaged, and Involved in decision-making.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Promote and Encourage a Healthy Work-life Balance.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Regularly Recognize and Reward Staff for their Work.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900" dirty="0"/>
              <a:t>Offer Flexible/</a:t>
            </a:r>
            <a:r>
              <a:rPr lang="en-US" sz="2900" dirty="0" err="1"/>
              <a:t>Hybird</a:t>
            </a:r>
            <a:r>
              <a:rPr lang="en-US" sz="2900" dirty="0"/>
              <a:t>/Remote Work Schedules.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Development and Cross Training with Staff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Keep Employees Engaged and Valued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Share the Workload Between Staff.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Address and Resolve Issues before they become Problems.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Run with solid fill">
            <a:extLst>
              <a:ext uri="{FF2B5EF4-FFF2-40B4-BE49-F238E27FC236}">
                <a16:creationId xmlns:a16="http://schemas.microsoft.com/office/drawing/2014/main" id="{FBAD4D08-23D9-540E-0342-DDDE9C4D7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5541" y="36512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6216-923F-A28A-890D-11858412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QUESTIONS</a:t>
            </a:r>
          </a:p>
        </p:txBody>
      </p:sp>
      <p:pic>
        <p:nvPicPr>
          <p:cNvPr id="5" name="Content Placeholder 4" descr="Several hands raised and ready to answer a question">
            <a:extLst>
              <a:ext uri="{FF2B5EF4-FFF2-40B4-BE49-F238E27FC236}">
                <a16:creationId xmlns:a16="http://schemas.microsoft.com/office/drawing/2014/main" id="{9709CA87-91E6-7CDF-DCAC-5D651CA8A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75" y="1825625"/>
            <a:ext cx="6519049" cy="4351338"/>
          </a:xfrm>
        </p:spPr>
      </p:pic>
    </p:spTree>
    <p:extLst>
      <p:ext uri="{BB962C8B-B14F-4D97-AF65-F5344CB8AC3E}">
        <p14:creationId xmlns:p14="http://schemas.microsoft.com/office/powerpoint/2010/main" val="117876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241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Office Theme</vt:lpstr>
      <vt:lpstr>     Addressing Staff Turnover &amp; Hiring and Retaining Good Employees </vt:lpstr>
      <vt:lpstr>Staff Turnover “Staff turnover is inevitable in today’s current work environment.” </vt:lpstr>
      <vt:lpstr>Hiring Good Employees “Is there a skillset to hiring good employees?”</vt:lpstr>
      <vt:lpstr>Retaining Good Employees “Employees don’t leave organizations; They leave Managers.”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Addressing Staff Turnover &amp; Hiring and Retaining Good Employees </dc:title>
  <dc:creator>Holmes, Terri P.</dc:creator>
  <cp:lastModifiedBy>Terri Holmes</cp:lastModifiedBy>
  <cp:revision>3</cp:revision>
  <dcterms:created xsi:type="dcterms:W3CDTF">2024-06-08T22:50:19Z</dcterms:created>
  <dcterms:modified xsi:type="dcterms:W3CDTF">2024-06-09T00:57:13Z</dcterms:modified>
</cp:coreProperties>
</file>